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0" r:id="rId4"/>
    <p:sldId id="257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7" r:id="rId17"/>
    <p:sldId id="274" r:id="rId18"/>
    <p:sldId id="275" r:id="rId19"/>
    <p:sldId id="276" r:id="rId20"/>
    <p:sldId id="278" r:id="rId21"/>
    <p:sldId id="279" r:id="rId22"/>
    <p:sldId id="296" r:id="rId23"/>
    <p:sldId id="297" r:id="rId24"/>
    <p:sldId id="298" r:id="rId25"/>
    <p:sldId id="299" r:id="rId26"/>
    <p:sldId id="300" r:id="rId27"/>
    <p:sldId id="301" r:id="rId28"/>
    <p:sldId id="314" r:id="rId29"/>
    <p:sldId id="302" r:id="rId30"/>
    <p:sldId id="303" r:id="rId31"/>
    <p:sldId id="304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706"/>
    <a:srgbClr val="0E291F"/>
    <a:srgbClr val="010705"/>
    <a:srgbClr val="002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A69B0-6ACA-4E67-B39F-AAD547A93838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D323B-CF5F-428E-94D0-A5F4D5A84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1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D323B-CF5F-428E-94D0-A5F4D5A84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84B2-C659-E96E-CB65-90DB9D40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C921B7-946F-8004-E3B9-6DE52AD0C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B58E8-E63A-0A13-1020-9DC995812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7BAC7-033D-3455-32C9-4CD6450E6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7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74A8-9F3F-37CA-C25B-93A31A110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4F6CA-B82F-3A46-FD22-7D8D68743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57A5-6EE3-F165-3739-E688036B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9581-FDCE-30F2-442E-6D671393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55DE2-2F57-2BF5-1C33-8507591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E903-9E42-1743-2FC0-9791D05C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CF7B6-D3B4-867B-D8EA-DEDFAE8DF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6E43-7AE1-2448-0683-9E247686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75B1-5945-7E28-04FC-48EDD3FD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801CE-04A3-3AD0-5934-F22483E8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1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0D3EF-6091-A1E3-63C4-46A631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3A256-803F-95CC-3E52-E2244C622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C3CA7-77A1-573D-6627-9DCE7E96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BE1DA-67FE-EC00-7D7F-F0D07218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8991-44AE-25EC-74F0-DD834946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4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8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154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9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EFC6-F5A5-AE9A-8E42-E3D7BA7D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49FF-A622-DC79-AFD9-0521375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07BB7-B2DC-495B-6B13-F109AC61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FF37B-9EEA-3F11-5108-3260B839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80A8-32F0-3C88-3109-C17B0C65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23E2-5326-BE1D-60A3-CD170360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54E29-69DE-DA95-CF11-B5FF0365A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8065-3E07-25E9-F500-26B4E18A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A689-2EA3-EC8B-467E-FD960955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A563F-1BBC-2739-1383-82313F9D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A909-D7D7-1025-26FE-E5CFB831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98F5-ECD0-1DFB-5854-1EAD97D5B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DB69F-1E85-895A-321D-BE26C1F10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D08C7-1521-B5FF-C4F1-D515C718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AC1CC-6175-AEC7-A70E-B910D904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F8D01-D560-FCBB-9C1C-BCF78310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EF76-B4C6-F342-ACF2-1C926413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737DB-B421-74AB-CB8E-0CE03AD2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598E0-ED6E-CA14-049B-AF15E34AA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8768-30EE-42E8-FD06-AFBA810C2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D11A6-C43C-8567-94F6-3B3A53962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0BAE4-8FF4-790F-0342-8A893639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B3E6D-A442-E946-9424-D2EE078F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B2F3DE-39AC-045D-5C2D-F0B14F09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2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B99C-8911-ED2B-A3D0-0C2E34CE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0341-86DA-40B8-5CE9-3A317383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A82B7-18C4-6AEC-3BDA-EB778F05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1CFC1-207B-01D3-AA69-674860B4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4BE02-9931-D653-1F01-F40118EA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70B54-04BD-0CAC-2C9D-B044A820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81180-683F-7FE8-7466-036E703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59E6-6E53-E0CB-CF55-EB3C2F8A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7333-D243-5225-98AE-A38A2B04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099B5-FB0C-7B1A-8095-352CC8DED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068BE-B48F-B727-4AD9-4879BABB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3EC92-835B-FA00-B4E7-DE3D6CA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A4A5E-A9A9-6F27-9D23-CC348FC9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6F51-BC23-8A9D-6D41-560A67E8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D98A4-537F-01A6-6AFE-54F94D690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6C893-56DE-4EA2-DC80-C84F8867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C09B3-0FDA-73DD-C162-59B0DA2A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1000A-55B9-DBE1-2A56-40560FA7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4D05C-A87C-B98A-DC11-7B51D4AE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1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5A3E6-1A59-137E-C8B7-F0D5C2DE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BBDE-D39D-2A92-ACCC-634C1435F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4DD62-ACD0-A2BD-5364-26B397044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739DF-AFE4-48F0-AB74-F26BED22C13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FAC0-9A6A-63BD-B918-CE04A66B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4BBE-F5C0-264C-8CC4-BFFBB4778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670D4-2308-48D6-9BD8-41937F0D2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9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72EE-EFE4-9762-540D-7D3953B9B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A69B1-5BB6-184C-4391-A2E08E543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14 Scariest Things We Saw at Black Hat 2022 | PCMag">
            <a:extLst>
              <a:ext uri="{FF2B5EF4-FFF2-40B4-BE49-F238E27FC236}">
                <a16:creationId xmlns:a16="http://schemas.microsoft.com/office/drawing/2014/main" id="{D95EB8A4-42C4-D3BE-74B9-10A4F690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5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AC9751B-0041-DC1E-D5EF-D58D5C3CE369}"/>
              </a:ext>
            </a:extLst>
          </p:cNvPr>
          <p:cNvSpPr/>
          <p:nvPr/>
        </p:nvSpPr>
        <p:spPr>
          <a:xfrm>
            <a:off x="507571" y="743507"/>
            <a:ext cx="7081123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Converting Letters to Numbers</a:t>
            </a:r>
            <a:endParaRPr lang="en-US" sz="39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65132A-E90A-6A60-32DC-E62D05C9C9DE}"/>
              </a:ext>
            </a:extLst>
          </p:cNvPr>
          <p:cNvSpPr/>
          <p:nvPr/>
        </p:nvSpPr>
        <p:spPr>
          <a:xfrm>
            <a:off x="264448" y="1793993"/>
            <a:ext cx="1067547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Hill Cipher, letters are converted to numbers using a simple system: A = 0, B = 1, C = 2, ..., Z = 25. This conversion is crucial as it allows for the necessary mathematical operations to encrypt texts. For example, the plaintext "HI" would convert to 7 and 8 respectively.</a:t>
            </a:r>
            <a:endParaRPr lang="en-US" sz="15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F82E387-67F6-37CA-1552-6927F9434A94}"/>
              </a:ext>
            </a:extLst>
          </p:cNvPr>
          <p:cNvSpPr/>
          <p:nvPr/>
        </p:nvSpPr>
        <p:spPr>
          <a:xfrm>
            <a:off x="223471" y="2863508"/>
            <a:ext cx="1323308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numerical system forms the basis for all subsequent encryption and decryption processes in the Hill Cipher method.</a:t>
            </a:r>
            <a:endParaRPr lang="en-US" sz="15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5773CF25-E38F-14FF-9CEE-87B4504D656E}"/>
              </a:ext>
            </a:extLst>
          </p:cNvPr>
          <p:cNvSpPr/>
          <p:nvPr/>
        </p:nvSpPr>
        <p:spPr>
          <a:xfrm>
            <a:off x="154648" y="3314905"/>
            <a:ext cx="11675418" cy="2312194"/>
          </a:xfrm>
          <a:prstGeom prst="roundRect">
            <a:avLst>
              <a:gd name="adj" fmla="val 36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36042315-DF78-EAB7-E2FC-225B61CDE325}"/>
              </a:ext>
            </a:extLst>
          </p:cNvPr>
          <p:cNvSpPr/>
          <p:nvPr/>
        </p:nvSpPr>
        <p:spPr>
          <a:xfrm>
            <a:off x="162267" y="3322525"/>
            <a:ext cx="11765285" cy="5742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50A0C61-743D-B232-EFE0-E7CECC85A455}"/>
              </a:ext>
            </a:extLst>
          </p:cNvPr>
          <p:cNvSpPr/>
          <p:nvPr/>
        </p:nvSpPr>
        <p:spPr>
          <a:xfrm>
            <a:off x="361935" y="3449922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lang="en-US" sz="15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16877F7-9E6E-51F7-AD68-CED883C536E9}"/>
              </a:ext>
            </a:extLst>
          </p:cNvPr>
          <p:cNvSpPr/>
          <p:nvPr/>
        </p:nvSpPr>
        <p:spPr>
          <a:xfrm>
            <a:off x="3009289" y="3449922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endParaRPr lang="en-US" sz="15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0985B56-EE76-2D61-C2F7-F5067BD44623}"/>
              </a:ext>
            </a:extLst>
          </p:cNvPr>
          <p:cNvSpPr/>
          <p:nvPr/>
        </p:nvSpPr>
        <p:spPr>
          <a:xfrm>
            <a:off x="5652834" y="3449922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endParaRPr lang="en-US" sz="15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C01EA20-BFDD-4EA9-9A12-C41BD1BA18E5}"/>
              </a:ext>
            </a:extLst>
          </p:cNvPr>
          <p:cNvSpPr/>
          <p:nvPr/>
        </p:nvSpPr>
        <p:spPr>
          <a:xfrm>
            <a:off x="8296379" y="3449922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endParaRPr lang="en-US" sz="15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932C92F-9200-226B-921D-1CD04AFCD1A3}"/>
              </a:ext>
            </a:extLst>
          </p:cNvPr>
          <p:cNvSpPr/>
          <p:nvPr/>
        </p:nvSpPr>
        <p:spPr>
          <a:xfrm>
            <a:off x="10939923" y="3449922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endParaRPr lang="en-US" sz="15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CA50C0A7-A674-3529-2E07-6A2EF0B224F5}"/>
              </a:ext>
            </a:extLst>
          </p:cNvPr>
          <p:cNvSpPr/>
          <p:nvPr/>
        </p:nvSpPr>
        <p:spPr>
          <a:xfrm>
            <a:off x="162267" y="3896763"/>
            <a:ext cx="11765285" cy="5742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F0DC3F31-2A9B-294A-C457-D364F82B9C5F}"/>
              </a:ext>
            </a:extLst>
          </p:cNvPr>
          <p:cNvSpPr/>
          <p:nvPr/>
        </p:nvSpPr>
        <p:spPr>
          <a:xfrm>
            <a:off x="361935" y="4024160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15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EED7E454-E925-FF4B-5969-2CA7B82447A9}"/>
              </a:ext>
            </a:extLst>
          </p:cNvPr>
          <p:cNvSpPr/>
          <p:nvPr/>
        </p:nvSpPr>
        <p:spPr>
          <a:xfrm>
            <a:off x="3009289" y="4024160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5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B263214-2F50-0412-A1F3-1FFAFB96FA57}"/>
              </a:ext>
            </a:extLst>
          </p:cNvPr>
          <p:cNvSpPr/>
          <p:nvPr/>
        </p:nvSpPr>
        <p:spPr>
          <a:xfrm>
            <a:off x="5652834" y="4024160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55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4C35AC25-FA60-C5B6-9BA3-3CCEE4C6C582}"/>
              </a:ext>
            </a:extLst>
          </p:cNvPr>
          <p:cNvSpPr/>
          <p:nvPr/>
        </p:nvSpPr>
        <p:spPr>
          <a:xfrm>
            <a:off x="8296379" y="4024160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55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22FD8620-BC50-1CCD-86DE-BE0CD49D163B}"/>
              </a:ext>
            </a:extLst>
          </p:cNvPr>
          <p:cNvSpPr/>
          <p:nvPr/>
        </p:nvSpPr>
        <p:spPr>
          <a:xfrm>
            <a:off x="10939923" y="4024160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550" dirty="0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760E385D-D8F3-5A14-1296-E249BF5809F4}"/>
              </a:ext>
            </a:extLst>
          </p:cNvPr>
          <p:cNvSpPr/>
          <p:nvPr/>
        </p:nvSpPr>
        <p:spPr>
          <a:xfrm>
            <a:off x="162267" y="4471002"/>
            <a:ext cx="11765285" cy="5742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D4D2728-F282-C814-549B-02EEE003AFAA}"/>
              </a:ext>
            </a:extLst>
          </p:cNvPr>
          <p:cNvSpPr/>
          <p:nvPr/>
        </p:nvSpPr>
        <p:spPr>
          <a:xfrm>
            <a:off x="361935" y="4598398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</a:t>
            </a:r>
            <a:endParaRPr lang="en-US" sz="155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EB79AEDA-1CE9-A647-FE9F-62B7D0D43FF2}"/>
              </a:ext>
            </a:extLst>
          </p:cNvPr>
          <p:cNvSpPr/>
          <p:nvPr/>
        </p:nvSpPr>
        <p:spPr>
          <a:xfrm>
            <a:off x="3009289" y="4598398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</a:t>
            </a:r>
            <a:endParaRPr lang="en-US" sz="1550" dirty="0"/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4155F8D5-81C7-66B3-825B-E828333DCCC2}"/>
              </a:ext>
            </a:extLst>
          </p:cNvPr>
          <p:cNvSpPr/>
          <p:nvPr/>
        </p:nvSpPr>
        <p:spPr>
          <a:xfrm>
            <a:off x="5652834" y="4598398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</a:t>
            </a:r>
            <a:endParaRPr lang="en-US" sz="1550" dirty="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AA634982-D69D-4116-4485-0F10A35621A8}"/>
              </a:ext>
            </a:extLst>
          </p:cNvPr>
          <p:cNvSpPr/>
          <p:nvPr/>
        </p:nvSpPr>
        <p:spPr>
          <a:xfrm>
            <a:off x="8296379" y="4598398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550" dirty="0"/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F05338FF-3453-59B5-6EAB-8CFF875C1229}"/>
              </a:ext>
            </a:extLst>
          </p:cNvPr>
          <p:cNvSpPr/>
          <p:nvPr/>
        </p:nvSpPr>
        <p:spPr>
          <a:xfrm>
            <a:off x="10939923" y="4598398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</a:t>
            </a:r>
            <a:endParaRPr lang="en-US" sz="1550" dirty="0"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03C3839D-EB4F-A552-60F1-1E5B92CE5CEC}"/>
              </a:ext>
            </a:extLst>
          </p:cNvPr>
          <p:cNvSpPr/>
          <p:nvPr/>
        </p:nvSpPr>
        <p:spPr>
          <a:xfrm>
            <a:off x="162267" y="5045240"/>
            <a:ext cx="11765285" cy="5742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8D6A470F-CA22-A59C-06F2-E327E5979FBE}"/>
              </a:ext>
            </a:extLst>
          </p:cNvPr>
          <p:cNvSpPr/>
          <p:nvPr/>
        </p:nvSpPr>
        <p:spPr>
          <a:xfrm>
            <a:off x="361935" y="5172637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5ABD4515-9FD0-47F6-86BC-95A5CECAD84B}"/>
              </a:ext>
            </a:extLst>
          </p:cNvPr>
          <p:cNvSpPr/>
          <p:nvPr/>
        </p:nvSpPr>
        <p:spPr>
          <a:xfrm>
            <a:off x="3009289" y="5172637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550" dirty="0"/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CC7B6731-5949-E772-3A00-1ABBC07D539B}"/>
              </a:ext>
            </a:extLst>
          </p:cNvPr>
          <p:cNvSpPr/>
          <p:nvPr/>
        </p:nvSpPr>
        <p:spPr>
          <a:xfrm>
            <a:off x="5652834" y="5172637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1550" dirty="0"/>
          </a:p>
        </p:txBody>
      </p:sp>
      <p:sp>
        <p:nvSpPr>
          <p:cNvPr id="30" name="Text 26">
            <a:extLst>
              <a:ext uri="{FF2B5EF4-FFF2-40B4-BE49-F238E27FC236}">
                <a16:creationId xmlns:a16="http://schemas.microsoft.com/office/drawing/2014/main" id="{DE5064FF-FB95-D815-C582-112DC7978B67}"/>
              </a:ext>
            </a:extLst>
          </p:cNvPr>
          <p:cNvSpPr/>
          <p:nvPr/>
        </p:nvSpPr>
        <p:spPr>
          <a:xfrm>
            <a:off x="8296379" y="5172637"/>
            <a:ext cx="223682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</a:t>
            </a:r>
            <a:endParaRPr lang="en-US" sz="1550" dirty="0"/>
          </a:p>
        </p:txBody>
      </p:sp>
      <p:sp>
        <p:nvSpPr>
          <p:cNvPr id="31" name="Text 27">
            <a:extLst>
              <a:ext uri="{FF2B5EF4-FFF2-40B4-BE49-F238E27FC236}">
                <a16:creationId xmlns:a16="http://schemas.microsoft.com/office/drawing/2014/main" id="{595FC850-4906-CD00-CF25-45D06C54A31F}"/>
              </a:ext>
            </a:extLst>
          </p:cNvPr>
          <p:cNvSpPr/>
          <p:nvPr/>
        </p:nvSpPr>
        <p:spPr>
          <a:xfrm>
            <a:off x="10939923" y="5172637"/>
            <a:ext cx="224063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7742419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5D7E8-BAD4-3838-8222-C65072229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238239C-9B50-BFF7-66D6-5225B61849A3}"/>
              </a:ext>
            </a:extLst>
          </p:cNvPr>
          <p:cNvSpPr/>
          <p:nvPr/>
        </p:nvSpPr>
        <p:spPr>
          <a:xfrm>
            <a:off x="384319" y="43666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800" b="1" kern="0" spc="-146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Concepts: Inverse Matrix and Determinant</a:t>
            </a:r>
            <a:endParaRPr lang="en-US" sz="2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85B8E30-EDEE-ED3F-0CD4-15D56C4734BB}"/>
              </a:ext>
            </a:extLst>
          </p:cNvPr>
          <p:cNvSpPr/>
          <p:nvPr/>
        </p:nvSpPr>
        <p:spPr>
          <a:xfrm>
            <a:off x="462976" y="1855656"/>
            <a:ext cx="110505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crucial concepts in Hill Cipher are the inverse matrix and determinant. The inverse matrix, when multiplied by the original matrix, results in the identity matrix. It's essential for decryption - without an invertible matrix, decryption is impossible.</a:t>
            </a:r>
            <a:endParaRPr lang="en-US" sz="1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54756E2-B26E-741D-27BC-46D3AB6944BB}"/>
              </a:ext>
            </a:extLst>
          </p:cNvPr>
          <p:cNvSpPr/>
          <p:nvPr/>
        </p:nvSpPr>
        <p:spPr>
          <a:xfrm>
            <a:off x="462977" y="3318458"/>
            <a:ext cx="110505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determinant, a numerical value calculated from a square matrix, indicates matrix properties like invertibility. In Hill Cipher, the determinant must be non-zero and coprime with 26 (the number of letters in the English alphabet) to ensure the matrix is invertible and usable as a key.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07B8AF6-FAB5-2694-B294-2748C6C1CC3E}"/>
              </a:ext>
            </a:extLst>
          </p:cNvPr>
          <p:cNvSpPr/>
          <p:nvPr/>
        </p:nvSpPr>
        <p:spPr>
          <a:xfrm>
            <a:off x="462976" y="50280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b="1" kern="0" spc="-73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Inverse Matrix</a:t>
            </a:r>
            <a:endParaRPr lang="en-US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B809908-8FE5-8D89-ADBD-6811C9C2AB99}"/>
              </a:ext>
            </a:extLst>
          </p:cNvPr>
          <p:cNvSpPr/>
          <p:nvPr/>
        </p:nvSpPr>
        <p:spPr>
          <a:xfrm>
            <a:off x="462976" y="5660656"/>
            <a:ext cx="40598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decryption. Must be calculable for the chosen key matrix.</a:t>
            </a:r>
            <a:endParaRPr lang="en-US" sz="16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C759BEF-4E23-BE41-D133-7AB745369403}"/>
              </a:ext>
            </a:extLst>
          </p:cNvPr>
          <p:cNvSpPr/>
          <p:nvPr/>
        </p:nvSpPr>
        <p:spPr>
          <a:xfrm>
            <a:off x="7222868" y="50280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b="1" kern="0" spc="-73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Determinant</a:t>
            </a:r>
            <a:endParaRPr lang="en-US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536FD44-EB02-2E73-92ED-D5614EB43057}"/>
              </a:ext>
            </a:extLst>
          </p:cNvPr>
          <p:cNvSpPr/>
          <p:nvPr/>
        </p:nvSpPr>
        <p:spPr>
          <a:xfrm>
            <a:off x="7222868" y="5660656"/>
            <a:ext cx="4290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 be non-zero and coprime with 26. Indicates matrix invertibility.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925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7526AC9-0C5D-70AC-EC6C-7667321692EA}"/>
              </a:ext>
            </a:extLst>
          </p:cNvPr>
          <p:cNvSpPr/>
          <p:nvPr/>
        </p:nvSpPr>
        <p:spPr>
          <a:xfrm>
            <a:off x="541951" y="301281"/>
            <a:ext cx="3471863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b="1" kern="0" spc="-82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Encryption Process</a:t>
            </a:r>
            <a:endParaRPr lang="en-US" sz="27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19F1C84-CAD5-9A12-4098-011DDA75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1" y="1639805"/>
            <a:ext cx="694374" cy="111097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9DB74E5A-4759-A5F8-9899-96B57BD1DA1E}"/>
              </a:ext>
            </a:extLst>
          </p:cNvPr>
          <p:cNvSpPr/>
          <p:nvPr/>
        </p:nvSpPr>
        <p:spPr>
          <a:xfrm>
            <a:off x="1444564" y="1778632"/>
            <a:ext cx="173593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kern="0" spc="-4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Key Matrix</a:t>
            </a:r>
            <a:endParaRPr lang="en-US" sz="1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EB53DAB-C177-D14F-9AAE-D3D84E196504}"/>
              </a:ext>
            </a:extLst>
          </p:cNvPr>
          <p:cNvSpPr/>
          <p:nvPr/>
        </p:nvSpPr>
        <p:spPr>
          <a:xfrm>
            <a:off x="1444564" y="2078788"/>
            <a:ext cx="1258359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kern="0" spc="-2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an invertible square matrix.</a:t>
            </a:r>
            <a:endParaRPr lang="en-US" sz="10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EB7470A-DFC7-5016-E790-621A1339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1" y="3906344"/>
            <a:ext cx="694373" cy="111097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75316D6A-122E-BFAC-2AB6-BD1694C71F3D}"/>
              </a:ext>
            </a:extLst>
          </p:cNvPr>
          <p:cNvSpPr/>
          <p:nvPr/>
        </p:nvSpPr>
        <p:spPr>
          <a:xfrm>
            <a:off x="1444564" y="4045171"/>
            <a:ext cx="2000964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kern="0" spc="-4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 Text to Numbers</a:t>
            </a:r>
            <a:endParaRPr lang="en-US" sz="13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57E8DF2-3E0C-EA85-9222-2CFBACE47BAD}"/>
              </a:ext>
            </a:extLst>
          </p:cNvPr>
          <p:cNvSpPr/>
          <p:nvPr/>
        </p:nvSpPr>
        <p:spPr>
          <a:xfrm>
            <a:off x="1444564" y="4345327"/>
            <a:ext cx="1258359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kern="0" spc="-2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conversion table (A=0, B=1, etc.).</a:t>
            </a:r>
            <a:endParaRPr lang="en-US" sz="10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4F2FBC48-38B4-381B-BF5F-406F7FA4F2C2}"/>
              </a:ext>
            </a:extLst>
          </p:cNvPr>
          <p:cNvSpPr/>
          <p:nvPr/>
        </p:nvSpPr>
        <p:spPr>
          <a:xfrm>
            <a:off x="8538710" y="1769848"/>
            <a:ext cx="179951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kern="0" spc="-4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Divide Text into Blocks</a:t>
            </a:r>
            <a:endParaRPr lang="en-US" sz="13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BE490D7-A35D-277D-95BF-3FDE2FCC15C3}"/>
              </a:ext>
            </a:extLst>
          </p:cNvPr>
          <p:cNvSpPr/>
          <p:nvPr/>
        </p:nvSpPr>
        <p:spPr>
          <a:xfrm>
            <a:off x="8538710" y="2070004"/>
            <a:ext cx="1258359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kern="0" spc="-2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 size equals matrix size.</a:t>
            </a:r>
            <a:endParaRPr lang="en-US" sz="10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2C2C3DA8-52D9-FED2-4316-FA73A029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216" y="3916436"/>
            <a:ext cx="694373" cy="1110972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36AD9282-E8CE-745F-F596-C65848C576FB}"/>
              </a:ext>
            </a:extLst>
          </p:cNvPr>
          <p:cNvSpPr/>
          <p:nvPr/>
        </p:nvSpPr>
        <p:spPr>
          <a:xfrm>
            <a:off x="8538710" y="4036387"/>
            <a:ext cx="2803327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kern="0" spc="-4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Encrypt Using Matrix Multiplication</a:t>
            </a:r>
            <a:endParaRPr lang="en-US" sz="1350" dirty="0"/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C374C48F-06C4-913C-3F67-77A0B7ECC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397" y="5540811"/>
            <a:ext cx="694373" cy="1110972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DD711A85-331B-12B0-E9B5-426B3537B675}"/>
              </a:ext>
            </a:extLst>
          </p:cNvPr>
          <p:cNvSpPr/>
          <p:nvPr/>
        </p:nvSpPr>
        <p:spPr>
          <a:xfrm>
            <a:off x="5463907" y="5867253"/>
            <a:ext cx="173593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kern="0" spc="-4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 Back to Text</a:t>
            </a:r>
            <a:endParaRPr lang="en-US" sz="13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66BFBD36-5125-CE89-B7F9-1988154D7161}"/>
              </a:ext>
            </a:extLst>
          </p:cNvPr>
          <p:cNvSpPr/>
          <p:nvPr/>
        </p:nvSpPr>
        <p:spPr>
          <a:xfrm>
            <a:off x="5463907" y="6167410"/>
            <a:ext cx="1258359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kern="0" spc="-2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 final ciphertext.</a:t>
            </a:r>
            <a:endParaRPr lang="en-US" sz="1050" dirty="0"/>
          </a:p>
        </p:txBody>
      </p:sp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5C7F4ACE-E6B3-903D-B61C-93CD6A175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143" y="1641113"/>
            <a:ext cx="694373" cy="1110972"/>
          </a:xfrm>
          <a:prstGeom prst="rect">
            <a:avLst/>
          </a:prstGeom>
        </p:spPr>
      </p:pic>
      <p:sp>
        <p:nvSpPr>
          <p:cNvPr id="25" name="Text 10">
            <a:extLst>
              <a:ext uri="{FF2B5EF4-FFF2-40B4-BE49-F238E27FC236}">
                <a16:creationId xmlns:a16="http://schemas.microsoft.com/office/drawing/2014/main" id="{A0596607-9634-AF69-3263-C49DA2F28D92}"/>
              </a:ext>
            </a:extLst>
          </p:cNvPr>
          <p:cNvSpPr/>
          <p:nvPr/>
        </p:nvSpPr>
        <p:spPr>
          <a:xfrm>
            <a:off x="8522636" y="4306401"/>
            <a:ext cx="12583597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kern="0" spc="-2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Multiply blocks by key matrix, use modulo 26.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0283887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7F395EC-5FB1-7325-12AC-3D3B342ADCE7}"/>
              </a:ext>
            </a:extLst>
          </p:cNvPr>
          <p:cNvSpPr/>
          <p:nvPr/>
        </p:nvSpPr>
        <p:spPr>
          <a:xfrm>
            <a:off x="499075" y="604321"/>
            <a:ext cx="471332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Decryption Process</a:t>
            </a:r>
            <a:endParaRPr lang="en-US" sz="37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F6DD21F-F61C-6B15-B149-FA258331B4E1}"/>
              </a:ext>
            </a:extLst>
          </p:cNvPr>
          <p:cNvSpPr/>
          <p:nvPr/>
        </p:nvSpPr>
        <p:spPr>
          <a:xfrm>
            <a:off x="499075" y="2621092"/>
            <a:ext cx="424101" cy="4241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5A566B8-B714-9F44-2864-0A291B48EFEA}"/>
              </a:ext>
            </a:extLst>
          </p:cNvPr>
          <p:cNvSpPr/>
          <p:nvPr/>
        </p:nvSpPr>
        <p:spPr>
          <a:xfrm>
            <a:off x="654333" y="2691697"/>
            <a:ext cx="11346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D6D43F5-26C3-28EE-C809-76B75EDC054E}"/>
              </a:ext>
            </a:extLst>
          </p:cNvPr>
          <p:cNvSpPr/>
          <p:nvPr/>
        </p:nvSpPr>
        <p:spPr>
          <a:xfrm>
            <a:off x="1111652" y="2621092"/>
            <a:ext cx="262044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Calculate Inverse Matrix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C717646-9FB6-A312-A9AD-EB3ABEA88991}"/>
              </a:ext>
            </a:extLst>
          </p:cNvPr>
          <p:cNvSpPr/>
          <p:nvPr/>
        </p:nvSpPr>
        <p:spPr>
          <a:xfrm>
            <a:off x="1111652" y="3028643"/>
            <a:ext cx="450256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methods like Jordan-Gauss to compute the inverse of the key matrix.</a:t>
            </a:r>
            <a:endParaRPr lang="en-US" sz="14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D004A139-17BD-A96C-99E8-2F8AA30ACE7F}"/>
              </a:ext>
            </a:extLst>
          </p:cNvPr>
          <p:cNvSpPr/>
          <p:nvPr/>
        </p:nvSpPr>
        <p:spPr>
          <a:xfrm>
            <a:off x="7248729" y="2621092"/>
            <a:ext cx="424101" cy="4241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C6EE1B8-D81B-836D-D8A9-1C60CFBE8A16}"/>
              </a:ext>
            </a:extLst>
          </p:cNvPr>
          <p:cNvSpPr/>
          <p:nvPr/>
        </p:nvSpPr>
        <p:spPr>
          <a:xfrm>
            <a:off x="7375887" y="2691697"/>
            <a:ext cx="169664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175C648-F754-8A7C-AB2F-C9CB9891DC46}"/>
              </a:ext>
            </a:extLst>
          </p:cNvPr>
          <p:cNvSpPr/>
          <p:nvPr/>
        </p:nvSpPr>
        <p:spPr>
          <a:xfrm>
            <a:off x="7861305" y="2621092"/>
            <a:ext cx="339304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 Ciphertext to Numbers</a:t>
            </a:r>
            <a:endParaRPr lang="en-US" sz="18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24A9ADC-66E7-DE0E-6572-1F1819BE74F3}"/>
              </a:ext>
            </a:extLst>
          </p:cNvPr>
          <p:cNvSpPr/>
          <p:nvPr/>
        </p:nvSpPr>
        <p:spPr>
          <a:xfrm>
            <a:off x="7861305" y="3028643"/>
            <a:ext cx="59486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same conversion table as in encryption.</a:t>
            </a:r>
            <a:endParaRPr lang="en-US" sz="14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D9FE4830-A324-2489-A4CC-1B3A10A5314D}"/>
              </a:ext>
            </a:extLst>
          </p:cNvPr>
          <p:cNvSpPr/>
          <p:nvPr/>
        </p:nvSpPr>
        <p:spPr>
          <a:xfrm>
            <a:off x="499075" y="4032578"/>
            <a:ext cx="424101" cy="4241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D85970E-9616-B260-9445-21F409A6A3AB}"/>
              </a:ext>
            </a:extLst>
          </p:cNvPr>
          <p:cNvSpPr/>
          <p:nvPr/>
        </p:nvSpPr>
        <p:spPr>
          <a:xfrm>
            <a:off x="624091" y="4103182"/>
            <a:ext cx="17406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11C43D4-9763-A13B-4501-FA85F7D04A8D}"/>
              </a:ext>
            </a:extLst>
          </p:cNvPr>
          <p:cNvSpPr/>
          <p:nvPr/>
        </p:nvSpPr>
        <p:spPr>
          <a:xfrm>
            <a:off x="1111652" y="4032578"/>
            <a:ext cx="280320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Multiply by Inverse Matrix</a:t>
            </a:r>
            <a:endParaRPr lang="en-US" sz="18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755FDEB-18AE-B3C9-4B64-9C18B9AE515E}"/>
              </a:ext>
            </a:extLst>
          </p:cNvPr>
          <p:cNvSpPr/>
          <p:nvPr/>
        </p:nvSpPr>
        <p:spPr>
          <a:xfrm>
            <a:off x="1111652" y="4440129"/>
            <a:ext cx="59486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modulus 26 to all calculations.</a:t>
            </a:r>
            <a:endParaRPr lang="en-US" sz="145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DA54C7FF-905C-2CDE-39BE-69CC33EB90BC}"/>
              </a:ext>
            </a:extLst>
          </p:cNvPr>
          <p:cNvSpPr/>
          <p:nvPr/>
        </p:nvSpPr>
        <p:spPr>
          <a:xfrm>
            <a:off x="7248729" y="4032578"/>
            <a:ext cx="424101" cy="4241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73112E6-0383-E04A-DDEA-BEC9321F6B8E}"/>
              </a:ext>
            </a:extLst>
          </p:cNvPr>
          <p:cNvSpPr/>
          <p:nvPr/>
        </p:nvSpPr>
        <p:spPr>
          <a:xfrm>
            <a:off x="7369339" y="4103182"/>
            <a:ext cx="182761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3349AD2-C719-0F8B-90E8-83D49F2ED602}"/>
              </a:ext>
            </a:extLst>
          </p:cNvPr>
          <p:cNvSpPr/>
          <p:nvPr/>
        </p:nvSpPr>
        <p:spPr>
          <a:xfrm>
            <a:off x="7861305" y="4032578"/>
            <a:ext cx="239006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 Result to Text</a:t>
            </a:r>
            <a:endParaRPr lang="en-US" sz="185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F4FD89F2-385D-BC35-656A-F221C7B2C094}"/>
              </a:ext>
            </a:extLst>
          </p:cNvPr>
          <p:cNvSpPr/>
          <p:nvPr/>
        </p:nvSpPr>
        <p:spPr>
          <a:xfrm>
            <a:off x="7861305" y="4440129"/>
            <a:ext cx="59486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 the original plaintext message.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36319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72E24A0-AFAA-AB2A-8A5E-9FC04C77966F}"/>
              </a:ext>
            </a:extLst>
          </p:cNvPr>
          <p:cNvSpPr/>
          <p:nvPr/>
        </p:nvSpPr>
        <p:spPr>
          <a:xfrm>
            <a:off x="6726578" y="685680"/>
            <a:ext cx="4203323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spc="-20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Encryption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6F7FA5-4E74-D18C-E654-333BF4C9880F}"/>
              </a:ext>
            </a:extLst>
          </p:cNvPr>
          <p:cNvSpPr/>
          <p:nvPr/>
        </p:nvSpPr>
        <p:spPr>
          <a:xfrm>
            <a:off x="6726578" y="4373955"/>
            <a:ext cx="4203323" cy="1143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spc="-39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Transforming messages into secret code using matrices.</a:t>
            </a:r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5223D-6907-6E4E-563B-4CDECB1A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54" y="1510519"/>
            <a:ext cx="4019526" cy="3680216"/>
          </a:xfrm>
          <a:prstGeom prst="rect">
            <a:avLst/>
          </a:prstGeom>
          <a:ln w="28575">
            <a:noFill/>
          </a:ln>
        </p:spPr>
      </p:pic>
      <p:sp>
        <p:nvSpPr>
          <p:cNvPr id="3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2ADE7E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2ADE7E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480C00-C4E5-F6C0-EEFE-AF383447E64F}"/>
              </a:ext>
            </a:extLst>
          </p:cNvPr>
          <p:cNvSpPr txBox="1"/>
          <p:nvPr/>
        </p:nvSpPr>
        <p:spPr>
          <a:xfrm>
            <a:off x="6515134" y="638469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Ahmed Ramzy</a:t>
            </a:r>
          </a:p>
        </p:txBody>
      </p:sp>
    </p:spTree>
    <p:extLst>
      <p:ext uri="{BB962C8B-B14F-4D97-AF65-F5344CB8AC3E}">
        <p14:creationId xmlns:p14="http://schemas.microsoft.com/office/powerpoint/2010/main" val="2841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red and blue text&#10;&#10;Description automatically generated">
            <a:extLst>
              <a:ext uri="{FF2B5EF4-FFF2-40B4-BE49-F238E27FC236}">
                <a16:creationId xmlns:a16="http://schemas.microsoft.com/office/drawing/2014/main" id="{504EC0BD-E6DC-4B53-F2F2-3E2138BC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429"/>
          <a:stretch/>
        </p:blipFill>
        <p:spPr>
          <a:xfrm>
            <a:off x="17" y="1282"/>
            <a:ext cx="1219198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9A92D1E-E83E-D83E-8B83-787E7613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9993"/>
            <a:ext cx="9240039" cy="4158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D2F47-1C14-5A89-2FE4-8AB8331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09" y="3767273"/>
            <a:ext cx="152421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51DC0CE7-E811-8B1F-C978-B063D12D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5" r="2648"/>
          <a:stretch/>
        </p:blipFill>
        <p:spPr>
          <a:xfrm>
            <a:off x="17" y="-111760"/>
            <a:ext cx="12191983" cy="69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F4656-A365-D1E2-5994-FDF7230D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17" y="1282"/>
            <a:ext cx="1219198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1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34DF6-4C34-98EC-C7C0-1D566DCE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3" r="22007" b="1"/>
          <a:stretch/>
        </p:blipFill>
        <p:spPr>
          <a:xfrm>
            <a:off x="17" y="8"/>
            <a:ext cx="12191983" cy="6866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CD0B3E-C690-142D-4C65-7460570E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60" y="3102526"/>
            <a:ext cx="841960" cy="3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hat SEO vs White hat SEO">
            <a:extLst>
              <a:ext uri="{FF2B5EF4-FFF2-40B4-BE49-F238E27FC236}">
                <a16:creationId xmlns:a16="http://schemas.microsoft.com/office/drawing/2014/main" id="{AA3E445B-F97D-8650-6103-DEA16588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8" y="0"/>
            <a:ext cx="9427780" cy="687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17691-BF6F-D136-AA25-90C897EB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532" y="0"/>
            <a:ext cx="1492468" cy="6875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01FA1-563D-19C9-FEB8-6E26E4E0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25" y="1472337"/>
            <a:ext cx="2393182" cy="739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925D40-D753-7457-9D9A-DA2A4ED3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452" y="1578482"/>
            <a:ext cx="199100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6945"/>
      </p:ext>
    </p:extLst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B3632E-3B01-360B-093E-1E796706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Another example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8534B7-8380-89E7-9E48-811551ED9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Plaintext  : “retreat now”</a:t>
            </a:r>
          </a:p>
          <a:p>
            <a:r>
              <a:rPr lang="en-US" sz="1600" dirty="0">
                <a:solidFill>
                  <a:schemeClr val="bg1"/>
                </a:solidFill>
              </a:rPr>
              <a:t>Key : backup”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First step 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Note  : key phrase is a few letters short, so we fill in the final elements with the start of the alphabet.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08BE5-35DE-0AB6-2F24-EAF6DF2E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555654"/>
            <a:ext cx="3588640" cy="24130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20274-7DC1-1102-74C9-8F7AEFED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189487"/>
            <a:ext cx="3588640" cy="18660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3807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0E37E80-5F8A-7687-C1BD-3C802EF393DF}"/>
              </a:ext>
            </a:extLst>
          </p:cNvPr>
          <p:cNvSpPr/>
          <p:nvPr/>
        </p:nvSpPr>
        <p:spPr>
          <a:xfrm>
            <a:off x="735703" y="507238"/>
            <a:ext cx="3555916" cy="3845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67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Decryption</a:t>
            </a:r>
            <a:endParaRPr lang="en-US" sz="5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0DA0130-3BC1-8FA2-9107-1037A5622378}"/>
              </a:ext>
            </a:extLst>
          </p:cNvPr>
          <p:cNvSpPr/>
          <p:nvPr/>
        </p:nvSpPr>
        <p:spPr>
          <a:xfrm>
            <a:off x="735703" y="4445204"/>
            <a:ext cx="3630558" cy="1781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spc="-32">
                <a:solidFill>
                  <a:schemeClr val="bg1"/>
                </a:solidFill>
              </a:rPr>
              <a:t>Transforming secret code into  messages.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FCFD1-2073-775B-136B-199B0920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64" r="789" b="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957A5CD-474F-2C4F-6B14-BB5060D0519F}"/>
              </a:ext>
            </a:extLst>
          </p:cNvPr>
          <p:cNvSpPr txBox="1"/>
          <p:nvPr/>
        </p:nvSpPr>
        <p:spPr>
          <a:xfrm>
            <a:off x="4183777" y="630854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Harlow Solid Italic" panose="04030604020F02020D02" pitchFamily="82" charset="0"/>
              </a:rPr>
              <a:t>Khalid </a:t>
            </a:r>
            <a:r>
              <a:rPr lang="en-US" sz="15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Elabd</a:t>
            </a:r>
            <a:endParaRPr lang="en-US" sz="15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7B2F9AA5-022F-49A0-A013-0B98ABB0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258"/>
          <a:stretch/>
        </p:blipFill>
        <p:spPr>
          <a:xfrm>
            <a:off x="1731753" y="2864546"/>
            <a:ext cx="9095812" cy="11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1D8A8-6A8A-8464-B643-833DE16D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paper&#10;&#10;Description automatically generated">
            <a:extLst>
              <a:ext uri="{FF2B5EF4-FFF2-40B4-BE49-F238E27FC236}">
                <a16:creationId xmlns:a16="http://schemas.microsoft.com/office/drawing/2014/main" id="{526B7F40-0833-3892-943E-81C7A5EA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87737"/>
            <a:ext cx="7735248" cy="28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D29B5-E839-2976-E5AF-527FC59A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0E03C-108F-A4C0-32AD-5705836E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28"/>
          <a:stretch/>
        </p:blipFill>
        <p:spPr>
          <a:xfrm>
            <a:off x="577637" y="404666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D59E91-7E43-9132-BAF5-6D891711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24939">
            <a:off x="1817029" y="4103950"/>
            <a:ext cx="330616" cy="1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1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th equation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AD1465C-33DF-4453-CDCC-C5B9B2CD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0"/>
          <a:stretch/>
        </p:blipFill>
        <p:spPr>
          <a:xfrm>
            <a:off x="990600" y="1384610"/>
            <a:ext cx="10134600" cy="41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D4DC11B7-9FEF-1F85-58D3-2090D317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3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DD048E-92BA-A6AA-4A9A-B3DE4612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73" y="2054943"/>
            <a:ext cx="443391" cy="2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13018-7CD4-7F3F-7D0A-777938C4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D3BE8BE-86D8-4C76-C1EC-E5B4913A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E2DE1-C1C3-2475-0C71-4A2F4FD9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43" y="4630993"/>
            <a:ext cx="219620" cy="1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106B58-AA61-B51B-32D6-144F67C8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809259"/>
            <a:ext cx="9878804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6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D6BE7-3A38-F599-5BB2-A274686D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3097-F295-0CEE-2699-927D8688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6" y="643467"/>
            <a:ext cx="1031678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80CB-A52B-4E54-5AC2-0A79B67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78" y="2355427"/>
            <a:ext cx="902382" cy="204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04E3E-FAE0-477C-6E05-AC64987B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35" y="2697512"/>
            <a:ext cx="666843" cy="2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7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1B2BBDF">
            <a:hlinkClick r:id="" action="ppaction://media"/>
            <a:extLst>
              <a:ext uri="{FF2B5EF4-FFF2-40B4-BE49-F238E27FC236}">
                <a16:creationId xmlns:a16="http://schemas.microsoft.com/office/drawing/2014/main" id="{AFE46FBF-4545-1513-4A74-98C453AF5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79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C670DC-4210-0815-24A2-3178AC35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"/>
          <a:stretch/>
        </p:blipFill>
        <p:spPr>
          <a:xfrm>
            <a:off x="1077021" y="643467"/>
            <a:ext cx="10037958" cy="557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B9F5B-E85E-CC6A-63D6-3FBA19F0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21" y="5872480"/>
            <a:ext cx="3151759" cy="342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8AD68-C2E1-ECD1-D63A-DFFA6013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323" y="1829366"/>
            <a:ext cx="209405" cy="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73E13-4419-6435-36EE-AB4A2E57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C5100-027A-08BF-E082-A732608D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7"/>
            <a:ext cx="10905066" cy="498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16FDC-9944-4F42-311E-1025D35A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3" y="3349156"/>
            <a:ext cx="1117818" cy="15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99826-17E7-BD32-E0F4-FC3A2155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01" y="3289616"/>
            <a:ext cx="833554" cy="119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62E5B-1EAC-078D-0E15-971509B8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33" y="3230076"/>
            <a:ext cx="833554" cy="1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60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59B566C-44DC-5E89-24BF-E40576D1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21"/>
          <a:stretch/>
        </p:blipFill>
        <p:spPr>
          <a:xfrm>
            <a:off x="8632867" y="52087"/>
            <a:ext cx="3559133" cy="6805913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1C9CA9D-351C-B986-9111-753C12618EF2}"/>
              </a:ext>
            </a:extLst>
          </p:cNvPr>
          <p:cNvSpPr/>
          <p:nvPr/>
        </p:nvSpPr>
        <p:spPr>
          <a:xfrm>
            <a:off x="793790" y="74173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 and Disadvantages</a:t>
            </a:r>
            <a:endParaRPr lang="en-US" sz="3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5072977-65C6-BC9B-2B8D-43F7409B7E68}"/>
              </a:ext>
            </a:extLst>
          </p:cNvPr>
          <p:cNvSpPr/>
          <p:nvPr/>
        </p:nvSpPr>
        <p:spPr>
          <a:xfrm>
            <a:off x="793790" y="320823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Hill Cipher is a classical symmetric-key cryptographic algorithm that offers strong text encryption, but also faces certain vulnerabilities. In this presentation, we'll explore the advantages, disadvantages, and real-world applications of this versatile encryption technique.</a:t>
            </a:r>
            <a:endParaRPr lang="en-US" sz="2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5C6C4-7267-49F2-4E7C-2866FA138F5B}"/>
              </a:ext>
            </a:extLst>
          </p:cNvPr>
          <p:cNvSpPr txBox="1"/>
          <p:nvPr/>
        </p:nvSpPr>
        <p:spPr>
          <a:xfrm>
            <a:off x="1828801" y="618382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Mostafa Ashraf</a:t>
            </a:r>
          </a:p>
        </p:txBody>
      </p:sp>
    </p:spTree>
    <p:extLst>
      <p:ext uri="{BB962C8B-B14F-4D97-AF65-F5344CB8AC3E}">
        <p14:creationId xmlns:p14="http://schemas.microsoft.com/office/powerpoint/2010/main" val="33549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0508" y="867668"/>
            <a:ext cx="552549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kern="0" spc="-112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 of Hill Cipher</a:t>
            </a:r>
            <a:endParaRPr lang="en-US" sz="3708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414760" y="1741785"/>
            <a:ext cx="3209801" cy="2009081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65869" y="1937147"/>
            <a:ext cx="2492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b="1" kern="0" spc="-56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Multiple Letter Encryption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35885" y="2331611"/>
            <a:ext cx="2763654" cy="126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00" dirty="0">
                <a:solidFill>
                  <a:schemeClr val="bg1"/>
                </a:solidFill>
              </a:rPr>
              <a:t>Encrypts multiple letters simultaneously rather than one at a time .Makes it stronger than single-letter substitution ciphers like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240721" y="1741784"/>
            <a:ext cx="3440707" cy="2009080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436082" y="1937147"/>
            <a:ext cx="290694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b="1" kern="0" spc="-56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Linear Algebra Implementation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436082" y="2345828"/>
            <a:ext cx="303233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Uses mathematical matrices for encryption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Employs matrix multiplication operations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4760" y="4052490"/>
            <a:ext cx="3203451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520" y="424785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</a:rPr>
              <a:t>4. Encryption Key</a:t>
            </a:r>
          </a:p>
        </p:txBody>
      </p:sp>
      <p:sp>
        <p:nvSpPr>
          <p:cNvPr id="12" name="Text 9"/>
          <p:cNvSpPr/>
          <p:nvPr/>
        </p:nvSpPr>
        <p:spPr>
          <a:xfrm>
            <a:off x="759520" y="4656533"/>
            <a:ext cx="266332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Key is an invertible square matrix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Can choose different matrix sizes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Larger matrix size increases encryption strength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231096" y="4052490"/>
            <a:ext cx="3450332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406793" y="4247852"/>
            <a:ext cx="3339037" cy="402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chemeClr val="bg1"/>
                </a:solidFill>
              </a:rPr>
              <a:t>5. Computational Efficiency</a:t>
            </a:r>
            <a:endParaRPr lang="en-US" sz="1833" b="1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4426457" y="4650183"/>
            <a:ext cx="3041957" cy="120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Fast execution compared to some other encryption algorithms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Suitable for high-performance applications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729E346B-195D-4540-361F-C6048DB2C4DD}"/>
              </a:ext>
            </a:extLst>
          </p:cNvPr>
          <p:cNvSpPr/>
          <p:nvPr/>
        </p:nvSpPr>
        <p:spPr>
          <a:xfrm>
            <a:off x="8225146" y="4052490"/>
            <a:ext cx="3450332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E4706D06-BDC4-DA5B-54B1-70AC238DF036}"/>
              </a:ext>
            </a:extLst>
          </p:cNvPr>
          <p:cNvSpPr/>
          <p:nvPr/>
        </p:nvSpPr>
        <p:spPr>
          <a:xfrm>
            <a:off x="8420508" y="4247852"/>
            <a:ext cx="3035607" cy="402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</a:rPr>
              <a:t>6. Resistance to Analysis</a:t>
            </a: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4BACEFB7-C874-E5B1-BAA2-6296BD4F5A93}"/>
              </a:ext>
            </a:extLst>
          </p:cNvPr>
          <p:cNvSpPr/>
          <p:nvPr/>
        </p:nvSpPr>
        <p:spPr>
          <a:xfrm>
            <a:off x="8420508" y="4650183"/>
            <a:ext cx="3041957" cy="120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Difficult to break using traditional attacks</a:t>
            </a:r>
          </a:p>
          <a:p>
            <a:pPr>
              <a:lnSpc>
                <a:spcPts val="2375"/>
              </a:lnSpc>
            </a:pPr>
            <a:r>
              <a:rPr lang="en-US" sz="1458" dirty="0">
                <a:solidFill>
                  <a:schemeClr val="bg1"/>
                </a:solidFill>
              </a:rPr>
              <a:t>Resistant to simple frequency analysis</a:t>
            </a:r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FF37265E-ED61-ED0F-EBFF-43FF6264D805}"/>
              </a:ext>
            </a:extLst>
          </p:cNvPr>
          <p:cNvSpPr/>
          <p:nvPr/>
        </p:nvSpPr>
        <p:spPr>
          <a:xfrm>
            <a:off x="8218796" y="1737815"/>
            <a:ext cx="3450332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10E95D5B-5B09-AA30-7337-A47A4D654402}"/>
              </a:ext>
            </a:extLst>
          </p:cNvPr>
          <p:cNvSpPr/>
          <p:nvPr/>
        </p:nvSpPr>
        <p:spPr>
          <a:xfrm>
            <a:off x="8414158" y="1933176"/>
            <a:ext cx="3095952" cy="402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</a:rPr>
              <a:t>3. Ease of implementation</a:t>
            </a: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5BB95A80-33C2-38EA-7A08-723245340448}"/>
              </a:ext>
            </a:extLst>
          </p:cNvPr>
          <p:cNvSpPr/>
          <p:nvPr/>
        </p:nvSpPr>
        <p:spPr>
          <a:xfrm>
            <a:off x="8414158" y="2335507"/>
            <a:ext cx="3041957" cy="120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Hill cipher is easy to implement programmatically</a:t>
            </a:r>
            <a:endParaRPr lang="en-US" sz="1458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02C7D-12B0-A44E-9DD1-3EBEA021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3B70F56-057A-028E-8ED1-70A2551704CD}"/>
              </a:ext>
            </a:extLst>
          </p:cNvPr>
          <p:cNvSpPr/>
          <p:nvPr/>
        </p:nvSpPr>
        <p:spPr>
          <a:xfrm>
            <a:off x="605232" y="863956"/>
            <a:ext cx="803334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kern="0" spc="-112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 of Hill Encryption</a:t>
            </a:r>
            <a:endParaRPr lang="en-US" sz="3708" dirty="0">
              <a:solidFill>
                <a:schemeClr val="bg1"/>
              </a:solidFill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7C7F5B2-4040-A266-AAE6-62F0FF5B1F4B}"/>
              </a:ext>
            </a:extLst>
          </p:cNvPr>
          <p:cNvSpPr/>
          <p:nvPr/>
        </p:nvSpPr>
        <p:spPr>
          <a:xfrm>
            <a:off x="1065178" y="4058006"/>
            <a:ext cx="4155068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4DCF1586-23E1-91E9-1615-5EA3E92C494F}"/>
              </a:ext>
            </a:extLst>
          </p:cNvPr>
          <p:cNvSpPr/>
          <p:nvPr/>
        </p:nvSpPr>
        <p:spPr>
          <a:xfrm>
            <a:off x="7645002" y="4247852"/>
            <a:ext cx="3035607" cy="402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endParaRPr lang="en-US" sz="1833" b="1" dirty="0">
              <a:solidFill>
                <a:schemeClr val="bg1"/>
              </a:solidFill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5F148100-64C8-20C6-F312-05FB1302DDC6}"/>
              </a:ext>
            </a:extLst>
          </p:cNvPr>
          <p:cNvSpPr/>
          <p:nvPr/>
        </p:nvSpPr>
        <p:spPr>
          <a:xfrm>
            <a:off x="7645002" y="4650183"/>
            <a:ext cx="3041957" cy="120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65406AE5-215E-123B-6FAB-9CA4BA6BD6B7}"/>
              </a:ext>
            </a:extLst>
          </p:cNvPr>
          <p:cNvSpPr/>
          <p:nvPr/>
        </p:nvSpPr>
        <p:spPr>
          <a:xfrm>
            <a:off x="6933434" y="1698208"/>
            <a:ext cx="3809998" cy="2009081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754CFA23-AC4D-36D5-0273-F566EF84ED30}"/>
              </a:ext>
            </a:extLst>
          </p:cNvPr>
          <p:cNvSpPr/>
          <p:nvPr/>
        </p:nvSpPr>
        <p:spPr>
          <a:xfrm>
            <a:off x="7638652" y="1933176"/>
            <a:ext cx="3095952" cy="402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endParaRPr lang="en-US" sz="1833" b="1" dirty="0">
              <a:solidFill>
                <a:schemeClr val="bg1"/>
              </a:solidFill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F02A288C-F827-3524-D614-E50366C2E308}"/>
              </a:ext>
            </a:extLst>
          </p:cNvPr>
          <p:cNvSpPr/>
          <p:nvPr/>
        </p:nvSpPr>
        <p:spPr>
          <a:xfrm>
            <a:off x="7638652" y="2335507"/>
            <a:ext cx="3041957" cy="120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D737C848-A627-B13A-AA94-47AA0C2AF1AE}"/>
              </a:ext>
            </a:extLst>
          </p:cNvPr>
          <p:cNvSpPr/>
          <p:nvPr/>
        </p:nvSpPr>
        <p:spPr>
          <a:xfrm>
            <a:off x="7098292" y="1884930"/>
            <a:ext cx="3291346" cy="37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00" b="1" kern="0" spc="-56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Restrictions on characters used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10AE1C09-760E-4B4F-62AC-4A9DB72A510F}"/>
              </a:ext>
            </a:extLst>
          </p:cNvPr>
          <p:cNvSpPr/>
          <p:nvPr/>
        </p:nvSpPr>
        <p:spPr>
          <a:xfrm>
            <a:off x="7130125" y="2302023"/>
            <a:ext cx="3481362" cy="126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Works only with alphabetic characters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Difficulty handling numbers and special symbols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Limited data type support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0305695-FE80-5F74-65D3-43D35D758065}"/>
              </a:ext>
            </a:extLst>
          </p:cNvPr>
          <p:cNvSpPr/>
          <p:nvPr/>
        </p:nvSpPr>
        <p:spPr>
          <a:xfrm>
            <a:off x="1394036" y="4175481"/>
            <a:ext cx="306638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chemeClr val="bg1"/>
                </a:solidFill>
              </a:rPr>
              <a:t>3. Key Management Problems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481CF09-5720-CD6A-042C-C29FB2A4F0C4}"/>
              </a:ext>
            </a:extLst>
          </p:cNvPr>
          <p:cNvSpPr/>
          <p:nvPr/>
        </p:nvSpPr>
        <p:spPr>
          <a:xfrm>
            <a:off x="1371784" y="4519165"/>
            <a:ext cx="2763654" cy="126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Relatively large key size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Difficult to memorize or store keys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AC4E9D2A-2453-88C3-8EBC-E5C31E345CE0}"/>
              </a:ext>
            </a:extLst>
          </p:cNvPr>
          <p:cNvSpPr/>
          <p:nvPr/>
        </p:nvSpPr>
        <p:spPr>
          <a:xfrm>
            <a:off x="6933435" y="4034856"/>
            <a:ext cx="3809998" cy="2009081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DD56F121-14B2-B306-54C9-EEC0190A3D4B}"/>
              </a:ext>
            </a:extLst>
          </p:cNvPr>
          <p:cNvSpPr/>
          <p:nvPr/>
        </p:nvSpPr>
        <p:spPr>
          <a:xfrm>
            <a:off x="7229956" y="4231832"/>
            <a:ext cx="2492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56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Text Size Constraints</a:t>
            </a:r>
            <a:endParaRPr lang="en-US" sz="1833" dirty="0">
              <a:solidFill>
                <a:schemeClr val="bg1"/>
              </a:solidFill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58B27985-5E3A-52AA-2214-93B2F8B5ABE3}"/>
              </a:ext>
            </a:extLst>
          </p:cNvPr>
          <p:cNvSpPr/>
          <p:nvPr/>
        </p:nvSpPr>
        <p:spPr>
          <a:xfrm>
            <a:off x="7207704" y="4605012"/>
            <a:ext cx="3181933" cy="126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Text length must be multiple of matrix size</a:t>
            </a:r>
          </a:p>
          <a:p>
            <a:pPr>
              <a:lnSpc>
                <a:spcPts val="2375"/>
              </a:lnSpc>
            </a:pPr>
            <a:r>
              <a:rPr lang="en-US" sz="1333" dirty="0">
                <a:solidFill>
                  <a:schemeClr val="bg1"/>
                </a:solidFill>
              </a:rPr>
              <a:t>May require padding characters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0A004262-ECE6-0272-393F-4ACD32950714}"/>
              </a:ext>
            </a:extLst>
          </p:cNvPr>
          <p:cNvSpPr/>
          <p:nvPr/>
        </p:nvSpPr>
        <p:spPr>
          <a:xfrm>
            <a:off x="1065178" y="1721358"/>
            <a:ext cx="4155068" cy="2009081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2DD6CCFE-6178-8BAC-97FB-36049F51B6C2}"/>
              </a:ext>
            </a:extLst>
          </p:cNvPr>
          <p:cNvSpPr/>
          <p:nvPr/>
        </p:nvSpPr>
        <p:spPr>
          <a:xfrm>
            <a:off x="1229410" y="1942255"/>
            <a:ext cx="3721776" cy="373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ar-EG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. Weak Security with Small Matrices</a:t>
            </a:r>
            <a:endParaRPr lang="ar-EG" b="1" dirty="0">
              <a:solidFill>
                <a:schemeClr val="bg1"/>
              </a:solidFill>
            </a:endParaRP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143D4B14-E06C-C98B-2D1C-8ECC4F8DDF13}"/>
              </a:ext>
            </a:extLst>
          </p:cNvPr>
          <p:cNvSpPr/>
          <p:nvPr/>
        </p:nvSpPr>
        <p:spPr>
          <a:xfrm>
            <a:off x="1286285" y="2322278"/>
            <a:ext cx="3234738" cy="126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33" dirty="0">
                <a:solidFill>
                  <a:schemeClr val="bg1"/>
                </a:solidFill>
              </a:rPr>
              <a:t>Typically, small matrices (like 2×2 or 3×3) are used in Hill Cipher encryption, which makes it vulnerable to brute-force attacks.</a:t>
            </a:r>
            <a:endParaRPr lang="ar-EG" sz="133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72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16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97A007-77EC-D5B3-1BB9-A778DE6EBB22}"/>
              </a:ext>
            </a:extLst>
          </p:cNvPr>
          <p:cNvGraphicFramePr>
            <a:graphicFrameLocks noGrp="1"/>
          </p:cNvGraphicFramePr>
          <p:nvPr/>
        </p:nvGraphicFramePr>
        <p:xfrm>
          <a:off x="548879" y="449596"/>
          <a:ext cx="11094244" cy="5950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662">
                  <a:extLst>
                    <a:ext uri="{9D8B030D-6E8A-4147-A177-3AD203B41FA5}">
                      <a16:colId xmlns:a16="http://schemas.microsoft.com/office/drawing/2014/main" val="2153674699"/>
                    </a:ext>
                  </a:extLst>
                </a:gridCol>
                <a:gridCol w="4369903">
                  <a:extLst>
                    <a:ext uri="{9D8B030D-6E8A-4147-A177-3AD203B41FA5}">
                      <a16:colId xmlns:a16="http://schemas.microsoft.com/office/drawing/2014/main" val="67631202"/>
                    </a:ext>
                  </a:extLst>
                </a:gridCol>
                <a:gridCol w="4080679">
                  <a:extLst>
                    <a:ext uri="{9D8B030D-6E8A-4147-A177-3AD203B41FA5}">
                      <a16:colId xmlns:a16="http://schemas.microsoft.com/office/drawing/2014/main" val="3487490139"/>
                    </a:ext>
                  </a:extLst>
                </a:gridCol>
              </a:tblGrid>
              <a:tr h="75232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700" dirty="0"/>
                        <a:t>Comparison</a:t>
                      </a:r>
                      <a:endParaRPr lang="en-US" sz="27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700" b="1" dirty="0">
                          <a:solidFill>
                            <a:srgbClr val="000000"/>
                          </a:solidFill>
                        </a:rPr>
                        <a:t>Hill Cipher</a:t>
                      </a:r>
                      <a:endParaRPr lang="en-US" sz="27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700" b="1" dirty="0"/>
                        <a:t>Monoalphabetic</a:t>
                      </a:r>
                      <a:r>
                        <a:rPr lang="ar-EG" sz="2700" dirty="0"/>
                        <a:t> </a:t>
                      </a:r>
                      <a:r>
                        <a:rPr lang="en-US" sz="2700" b="1" dirty="0">
                          <a:solidFill>
                            <a:srgbClr val="000000"/>
                          </a:solidFill>
                        </a:rPr>
                        <a:t>Cipher</a:t>
                      </a:r>
                      <a:endParaRPr lang="en-US" sz="27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960495392"/>
                  </a:ext>
                </a:extLst>
              </a:tr>
              <a:tr h="117142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300" dirty="0"/>
                        <a:t>Method Used</a:t>
                      </a:r>
                      <a:endParaRPr lang="en-US" sz="23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Based on linear algebra and matrices.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Based on replacing each letter with a fixed substitute.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2537818176"/>
                  </a:ext>
                </a:extLst>
              </a:tr>
              <a:tr h="900917">
                <a:tc>
                  <a:txBody>
                    <a:bodyPr/>
                    <a:lstStyle/>
                    <a:p>
                      <a:r>
                        <a:rPr lang="en-US" sz="2300" b="0" dirty="0"/>
                        <a:t>Encryption Strength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Relatively strong; difficult to break using frequency analysis.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Relatively weak; can be easily broken using frequency analysis.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2616638040"/>
                  </a:ext>
                </a:extLst>
              </a:tr>
              <a:tr h="90091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300" dirty="0"/>
                        <a:t>Security</a:t>
                      </a:r>
                      <a:endParaRPr lang="en-US" sz="23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Provides higher security due to complex mathematical operations.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Less secure due to lack of complex substitution.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1984959922"/>
                  </a:ext>
                </a:extLst>
              </a:tr>
              <a:tr h="105331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300" dirty="0"/>
                        <a:t>Speed</a:t>
                      </a:r>
                      <a:endParaRPr lang="en-US" sz="23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Relatively slower due to complex calculations.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Very fast due to simple substitution</a:t>
                      </a:r>
                      <a:r>
                        <a:rPr lang="en-US" sz="3000" dirty="0"/>
                        <a:t>.</a:t>
                      </a:r>
                      <a:endParaRPr lang="en-US" sz="2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1784668019"/>
                  </a:ext>
                </a:extLst>
              </a:tr>
              <a:tr h="117142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300" dirty="0"/>
                        <a:t>Substitution per Character</a:t>
                      </a:r>
                      <a:endParaRPr lang="en-US" sz="23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2000" dirty="0"/>
                        <a:t>Uses multiple character substitution (block cipher).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000" dirty="0"/>
                        <a:t>Single-letter substitution.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45658" marR="145658" marT="145658" marB="145658" anchor="ctr"/>
                </a:tc>
                <a:extLst>
                  <a:ext uri="{0D108BD9-81ED-4DB2-BD59-A6C34878D82A}">
                    <a16:rowId xmlns:a16="http://schemas.microsoft.com/office/drawing/2014/main" val="1475736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79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382" y="791270"/>
            <a:ext cx="5416848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83" b="1" kern="0" spc="-107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 of Hill Cipher</a:t>
            </a:r>
            <a:endParaRPr lang="en-US" sz="3583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7382" y="1633538"/>
            <a:ext cx="6345238" cy="4433094"/>
          </a:xfrm>
          <a:prstGeom prst="roundRect">
            <a:avLst>
              <a:gd name="adj" fmla="val 17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43732" y="1639888"/>
            <a:ext cx="6332538" cy="11050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25798" y="1755477"/>
            <a:ext cx="2798961" cy="291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b="1" dirty="0">
                <a:solidFill>
                  <a:schemeClr val="bg1"/>
                </a:solidFill>
              </a:rPr>
              <a:t>Multimedia Applications:</a:t>
            </a:r>
          </a:p>
        </p:txBody>
      </p:sp>
      <p:sp>
        <p:nvSpPr>
          <p:cNvPr id="7" name="Text 4"/>
          <p:cNvSpPr/>
          <p:nvPr/>
        </p:nvSpPr>
        <p:spPr>
          <a:xfrm>
            <a:off x="3995242" y="1755478"/>
            <a:ext cx="2798961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00" kern="0" spc="-28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image encryption</a:t>
            </a:r>
          </a:p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Visual content protection</a:t>
            </a:r>
            <a:endParaRPr lang="en-US" sz="1500" kern="0" spc="-28" dirty="0">
              <a:solidFill>
                <a:schemeClr val="bg1"/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Audio data encryption</a:t>
            </a:r>
          </a:p>
        </p:txBody>
      </p:sp>
      <p:sp>
        <p:nvSpPr>
          <p:cNvPr id="8" name="Shape 5"/>
          <p:cNvSpPr/>
          <p:nvPr/>
        </p:nvSpPr>
        <p:spPr>
          <a:xfrm>
            <a:off x="643732" y="2744986"/>
            <a:ext cx="6332538" cy="1105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25798" y="2860576"/>
            <a:ext cx="2987378" cy="582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b="1" dirty="0">
                <a:solidFill>
                  <a:schemeClr val="bg1"/>
                </a:solidFill>
              </a:rPr>
              <a:t>Academic and Educational:</a:t>
            </a:r>
          </a:p>
        </p:txBody>
      </p:sp>
      <p:sp>
        <p:nvSpPr>
          <p:cNvPr id="10" name="Text 7"/>
          <p:cNvSpPr/>
          <p:nvPr/>
        </p:nvSpPr>
        <p:spPr>
          <a:xfrm>
            <a:off x="3995242" y="2860576"/>
            <a:ext cx="2798961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Teaching basic cryptography concepts</a:t>
            </a:r>
          </a:p>
        </p:txBody>
      </p:sp>
      <p:sp>
        <p:nvSpPr>
          <p:cNvPr id="11" name="Shape 8"/>
          <p:cNvSpPr/>
          <p:nvPr/>
        </p:nvSpPr>
        <p:spPr>
          <a:xfrm>
            <a:off x="643732" y="3850084"/>
            <a:ext cx="6332538" cy="11050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798" y="3965674"/>
            <a:ext cx="2798961" cy="291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dirty="0">
                <a:solidFill>
                  <a:schemeClr val="bg1"/>
                </a:solidFill>
              </a:rPr>
              <a:t>Secure Text Communication: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3995242" y="3965675"/>
            <a:ext cx="2891695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Instant messaging applications</a:t>
            </a:r>
          </a:p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Encrypted email systems</a:t>
            </a:r>
          </a:p>
          <a:p>
            <a:pPr>
              <a:lnSpc>
                <a:spcPts val="2292"/>
              </a:lnSpc>
            </a:pPr>
            <a:r>
              <a:rPr lang="en-US" sz="1500" dirty="0">
                <a:solidFill>
                  <a:schemeClr val="bg1"/>
                </a:solidFill>
              </a:rPr>
              <a:t>Military communications</a:t>
            </a:r>
          </a:p>
        </p:txBody>
      </p:sp>
      <p:sp>
        <p:nvSpPr>
          <p:cNvPr id="14" name="Shape 11"/>
          <p:cNvSpPr/>
          <p:nvPr/>
        </p:nvSpPr>
        <p:spPr>
          <a:xfrm>
            <a:off x="643732" y="4955183"/>
            <a:ext cx="6332538" cy="1105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5798" y="5070772"/>
            <a:ext cx="2798961" cy="291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b="1" dirty="0">
                <a:solidFill>
                  <a:schemeClr val="bg1"/>
                </a:solidFill>
              </a:rPr>
              <a:t>Digital Image Encryption:</a:t>
            </a:r>
          </a:p>
        </p:txBody>
      </p:sp>
      <p:sp>
        <p:nvSpPr>
          <p:cNvPr id="16" name="Text 13"/>
          <p:cNvSpPr/>
          <p:nvPr/>
        </p:nvSpPr>
        <p:spPr>
          <a:xfrm>
            <a:off x="3995242" y="5070773"/>
            <a:ext cx="2798961" cy="87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333" dirty="0">
                <a:solidFill>
                  <a:schemeClr val="bg1"/>
                </a:solidFill>
              </a:rPr>
              <a:t>Effective for image encryption due to matrix-based operations</a:t>
            </a:r>
            <a:endParaRPr lang="en-US" sz="141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CF47-F1B9-1E0A-3018-F351D8C5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24" y="1960280"/>
            <a:ext cx="7127248" cy="2151645"/>
          </a:xfrm>
        </p:spPr>
        <p:txBody>
          <a:bodyPr vert="horz" lIns="76200" tIns="38100" rIns="76200" bIns="38100" rtlCol="0" anchor="ctr">
            <a:normAutofit/>
          </a:bodyPr>
          <a:lstStyle/>
          <a:p>
            <a:pPr algn="ctr" defTabSz="761970"/>
            <a:r>
              <a:rPr lang="en-US" sz="4083" dirty="0">
                <a:solidFill>
                  <a:schemeClr val="bg1"/>
                </a:solidFill>
              </a:rPr>
              <a:t>Encryption plain text = “ CODE “</a:t>
            </a:r>
            <a:br>
              <a:rPr lang="en-US" sz="4083" dirty="0">
                <a:solidFill>
                  <a:schemeClr val="bg1"/>
                </a:solidFill>
              </a:rPr>
            </a:br>
            <a:r>
              <a:rPr lang="en-US" sz="4083" dirty="0">
                <a:solidFill>
                  <a:schemeClr val="bg1"/>
                </a:solidFill>
              </a:rPr>
              <a:t>By using key =  [3    7 ]</a:t>
            </a:r>
            <a:br>
              <a:rPr lang="en-US" sz="4083" dirty="0">
                <a:solidFill>
                  <a:schemeClr val="bg1"/>
                </a:solidFill>
              </a:rPr>
            </a:br>
            <a:r>
              <a:rPr lang="en-US" sz="4083" dirty="0">
                <a:solidFill>
                  <a:schemeClr val="bg1"/>
                </a:solidFill>
              </a:rPr>
              <a:t>                               [5  12]</a:t>
            </a:r>
          </a:p>
        </p:txBody>
      </p:sp>
    </p:spTree>
    <p:extLst>
      <p:ext uri="{BB962C8B-B14F-4D97-AF65-F5344CB8AC3E}">
        <p14:creationId xmlns:p14="http://schemas.microsoft.com/office/powerpoint/2010/main" val="322471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EA847-37AE-7159-444C-39745967E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A45B-091B-86F7-B12C-018A7206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24" y="1960280"/>
            <a:ext cx="7127248" cy="2151645"/>
          </a:xfrm>
        </p:spPr>
        <p:txBody>
          <a:bodyPr vert="horz" lIns="76200" tIns="38100" rIns="76200" bIns="38100" rtlCol="0" anchor="ctr">
            <a:normAutofit fontScale="90000"/>
          </a:bodyPr>
          <a:lstStyle/>
          <a:p>
            <a:pPr algn="ctr" defTabSz="761970"/>
            <a:r>
              <a:rPr lang="en-US" sz="4500" dirty="0">
                <a:solidFill>
                  <a:schemeClr val="bg1"/>
                </a:solidFill>
              </a:rPr>
              <a:t>Decryption Cipher text= “AWLL”	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By using key = [3    7]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                              [</a:t>
            </a:r>
            <a:r>
              <a:rPr lang="ar-EG" sz="4500" dirty="0">
                <a:solidFill>
                  <a:schemeClr val="bg1"/>
                </a:solidFill>
              </a:rPr>
              <a:t>5</a:t>
            </a:r>
            <a:r>
              <a:rPr lang="en-US" sz="4500" dirty="0">
                <a:solidFill>
                  <a:schemeClr val="bg1"/>
                </a:solidFill>
              </a:rPr>
              <a:t>  12] </a:t>
            </a:r>
            <a:endParaRPr lang="en-US" sz="408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2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9783-1F01-7806-46F5-D423A06D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and white thank you card&#10;&#10;Description automatically generated">
            <a:extLst>
              <a:ext uri="{FF2B5EF4-FFF2-40B4-BE49-F238E27FC236}">
                <a16:creationId xmlns:a16="http://schemas.microsoft.com/office/drawing/2014/main" id="{B6B6D1E9-0430-C9CC-3014-783E4FC9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Hat (@BlackHatEvents) / X">
            <a:extLst>
              <a:ext uri="{FF2B5EF4-FFF2-40B4-BE49-F238E27FC236}">
                <a16:creationId xmlns:a16="http://schemas.microsoft.com/office/drawing/2014/main" id="{C8DB9E61-4619-4961-83C8-AD852719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48" y="2073646"/>
            <a:ext cx="2160104" cy="21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96FE1-16FB-D3E5-37A5-EA1CEAEFA4DA}"/>
              </a:ext>
            </a:extLst>
          </p:cNvPr>
          <p:cNvSpPr txBox="1"/>
          <p:nvPr/>
        </p:nvSpPr>
        <p:spPr>
          <a:xfrm>
            <a:off x="1769806" y="1398493"/>
            <a:ext cx="1946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arlow Solid Italic" panose="04030604020F02020D02" pitchFamily="82" charset="0"/>
              </a:rPr>
              <a:t>Youssef Rayhan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E9BA4-ABC4-3635-9F59-AD5754F1396B}"/>
              </a:ext>
            </a:extLst>
          </p:cNvPr>
          <p:cNvSpPr txBox="1"/>
          <p:nvPr/>
        </p:nvSpPr>
        <p:spPr>
          <a:xfrm>
            <a:off x="8354206" y="1398493"/>
            <a:ext cx="1723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arlow Solid Italic" panose="04030604020F02020D02" pitchFamily="82" charset="0"/>
              </a:rPr>
              <a:t>Wafaa Gamal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7E2E7-AAAA-1E50-5A16-37C36F8B26C2}"/>
              </a:ext>
            </a:extLst>
          </p:cNvPr>
          <p:cNvSpPr txBox="1"/>
          <p:nvPr/>
        </p:nvSpPr>
        <p:spPr>
          <a:xfrm>
            <a:off x="8354206" y="4372850"/>
            <a:ext cx="1809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arlow Solid Italic" panose="04030604020F02020D02" pitchFamily="82" charset="0"/>
              </a:rPr>
              <a:t>Ahmed Ramzy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9E30B-EFEB-33D4-06D1-FC2E65087F65}"/>
              </a:ext>
            </a:extLst>
          </p:cNvPr>
          <p:cNvSpPr txBox="1"/>
          <p:nvPr/>
        </p:nvSpPr>
        <p:spPr>
          <a:xfrm>
            <a:off x="5364245" y="5358284"/>
            <a:ext cx="1616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arlow Solid Italic" panose="04030604020F02020D02" pitchFamily="82" charset="0"/>
              </a:rPr>
              <a:t>Khalid </a:t>
            </a:r>
            <a:r>
              <a:rPr lang="en-US" sz="20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Elabd</a:t>
            </a:r>
            <a:endParaRPr lang="en-US" sz="20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FC560-E1C5-91A3-71B9-AB08C67FD937}"/>
              </a:ext>
            </a:extLst>
          </p:cNvPr>
          <p:cNvSpPr txBox="1"/>
          <p:nvPr/>
        </p:nvSpPr>
        <p:spPr>
          <a:xfrm>
            <a:off x="1769805" y="4372850"/>
            <a:ext cx="1946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arlow Solid Italic" panose="04030604020F02020D02" pitchFamily="82" charset="0"/>
              </a:rPr>
              <a:t>Mostafa Ashraf</a:t>
            </a:r>
          </a:p>
        </p:txBody>
      </p:sp>
    </p:spTree>
    <p:extLst>
      <p:ext uri="{BB962C8B-B14F-4D97-AF65-F5344CB8AC3E}">
        <p14:creationId xmlns:p14="http://schemas.microsoft.com/office/powerpoint/2010/main" val="35225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706382B1-77F9-C522-139B-779BDE3CB401}"/>
              </a:ext>
            </a:extLst>
          </p:cNvPr>
          <p:cNvSpPr/>
          <p:nvPr/>
        </p:nvSpPr>
        <p:spPr>
          <a:xfrm>
            <a:off x="838200" y="1641752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20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Introducing the Hill Cipher</a:t>
            </a:r>
            <a:endParaRPr lang="en-US" sz="4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3AAFBA6-6396-6755-A622-364057469AE8}"/>
              </a:ext>
            </a:extLst>
          </p:cNvPr>
          <p:cNvSpPr/>
          <p:nvPr/>
        </p:nvSpPr>
        <p:spPr>
          <a:xfrm>
            <a:off x="838200" y="3146400"/>
            <a:ext cx="6140449" cy="286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39" dirty="0">
                <a:solidFill>
                  <a:schemeClr val="bg1">
                    <a:alpha val="80000"/>
                  </a:schemeClr>
                </a:solidFill>
              </a:rPr>
              <a:t>The Hill Cipher, a cornerstone of modern cryptography, revolutionized encryption techniques. This polyalphabetic substitution cipher introduced matrix-based encoding, setting the stage for advanced cryptographic algorithms.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484E74-B523-FB93-D40B-C0858C86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84" r="16781" b="1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28E93-7761-1B28-EF21-3E5EBFADB1A5}"/>
              </a:ext>
            </a:extLst>
          </p:cNvPr>
          <p:cNvSpPr txBox="1"/>
          <p:nvPr/>
        </p:nvSpPr>
        <p:spPr>
          <a:xfrm>
            <a:off x="1179516" y="624867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Youssef Rayhan</a:t>
            </a:r>
            <a:endParaRPr lang="en-US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2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/>
          <p:nvPr/>
        </p:nvSpPr>
        <p:spPr>
          <a:xfrm>
            <a:off x="3085350" y="1883942"/>
            <a:ext cx="863798" cy="30480"/>
          </a:xfrm>
          <a:prstGeom prst="roundRect">
            <a:avLst>
              <a:gd name="adj" fmla="val 34012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560523" y="1621529"/>
            <a:ext cx="555308" cy="555308"/>
          </a:xfrm>
          <a:prstGeom prst="roundRect">
            <a:avLst>
              <a:gd name="adj" fmla="val 18669"/>
            </a:avLst>
          </a:prstGeom>
          <a:solidFill>
            <a:schemeClr val="bg1">
              <a:lumMod val="50000"/>
            </a:schemeClr>
          </a:solidFill>
          <a:ln w="1524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756738" y="1714040"/>
            <a:ext cx="162878" cy="370284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1" name="Shape 7"/>
          <p:cNvSpPr/>
          <p:nvPr/>
        </p:nvSpPr>
        <p:spPr>
          <a:xfrm>
            <a:off x="3085350" y="3552722"/>
            <a:ext cx="863798" cy="30480"/>
          </a:xfrm>
          <a:prstGeom prst="roundRect">
            <a:avLst>
              <a:gd name="adj" fmla="val 34012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2560523" y="3290309"/>
            <a:ext cx="555308" cy="555308"/>
          </a:xfrm>
          <a:prstGeom prst="roundRect">
            <a:avLst>
              <a:gd name="adj" fmla="val 18669"/>
            </a:avLst>
          </a:prstGeom>
          <a:solidFill>
            <a:schemeClr val="bg1">
              <a:lumMod val="50000"/>
            </a:schemeClr>
          </a:solidFill>
          <a:ln w="1524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2727449" y="3382820"/>
            <a:ext cx="221456" cy="370284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6" name="Shape 12"/>
          <p:cNvSpPr/>
          <p:nvPr/>
        </p:nvSpPr>
        <p:spPr>
          <a:xfrm>
            <a:off x="3085350" y="5221502"/>
            <a:ext cx="863798" cy="30480"/>
          </a:xfrm>
          <a:prstGeom prst="roundRect">
            <a:avLst>
              <a:gd name="adj" fmla="val 34012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2560523" y="4959089"/>
            <a:ext cx="555308" cy="555308"/>
          </a:xfrm>
          <a:prstGeom prst="roundRect">
            <a:avLst>
              <a:gd name="adj" fmla="val 18669"/>
            </a:avLst>
          </a:prstGeom>
          <a:solidFill>
            <a:schemeClr val="bg1">
              <a:lumMod val="50000"/>
            </a:schemeClr>
          </a:solidFill>
          <a:ln w="1524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2734473" y="5051600"/>
            <a:ext cx="207407" cy="370284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33693-2CD5-6522-0FF9-C906E19E2BA2}"/>
              </a:ext>
            </a:extLst>
          </p:cNvPr>
          <p:cNvSpPr txBox="1"/>
          <p:nvPr/>
        </p:nvSpPr>
        <p:spPr>
          <a:xfrm>
            <a:off x="4235116" y="158326"/>
            <a:ext cx="6096000" cy="742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Lester S. Hill: The Inventor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08184D7-7FD0-247D-CB9A-EC4581CFF687}"/>
              </a:ext>
            </a:extLst>
          </p:cNvPr>
          <p:cNvSpPr/>
          <p:nvPr/>
        </p:nvSpPr>
        <p:spPr>
          <a:xfrm>
            <a:off x="4195730" y="16227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1929</a:t>
            </a:r>
            <a:endParaRPr lang="en-US" sz="24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46D7AB5D-ADE1-469F-4E4B-22EFEDC6F639}"/>
              </a:ext>
            </a:extLst>
          </p:cNvPr>
          <p:cNvSpPr/>
          <p:nvPr/>
        </p:nvSpPr>
        <p:spPr>
          <a:xfrm>
            <a:off x="4195730" y="2156295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Hill published his cipher.</a:t>
            </a:r>
            <a:endParaRPr lang="en-US" sz="19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4FC1E1CF-78A4-75D7-4651-19E9760313B4}"/>
              </a:ext>
            </a:extLst>
          </p:cNvPr>
          <p:cNvSpPr/>
          <p:nvPr/>
        </p:nvSpPr>
        <p:spPr>
          <a:xfrm>
            <a:off x="4195730" y="329155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1930s</a:t>
            </a:r>
            <a:endParaRPr lang="en-US" sz="240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40B83958-57C6-A5AA-663D-663F24078A8F}"/>
              </a:ext>
            </a:extLst>
          </p:cNvPr>
          <p:cNvSpPr/>
          <p:nvPr/>
        </p:nvSpPr>
        <p:spPr>
          <a:xfrm>
            <a:off x="4195730" y="3825075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Hill became a professor at Hunter College.</a:t>
            </a:r>
            <a:endParaRPr lang="en-US" sz="19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FB03AACC-B643-9F54-58E1-06FB8300D2F0}"/>
              </a:ext>
            </a:extLst>
          </p:cNvPr>
          <p:cNvSpPr/>
          <p:nvPr/>
        </p:nvSpPr>
        <p:spPr>
          <a:xfrm>
            <a:off x="4195730" y="496033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1960s</a:t>
            </a:r>
            <a:endParaRPr lang="en-US" sz="240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7120755D-E2D9-3CDA-6C9A-3887AFA5A081}"/>
              </a:ext>
            </a:extLst>
          </p:cNvPr>
          <p:cNvSpPr/>
          <p:nvPr/>
        </p:nvSpPr>
        <p:spPr>
          <a:xfrm>
            <a:off x="4195730" y="5493855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Hill's cipher was used by the U.S. military.</a:t>
            </a:r>
            <a:endParaRPr lang="en-US" sz="1900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F8614DF-9B9F-7301-7703-BF3B18FDEA33}"/>
              </a:ext>
            </a:extLst>
          </p:cNvPr>
          <p:cNvSpPr/>
          <p:nvPr/>
        </p:nvSpPr>
        <p:spPr>
          <a:xfrm flipH="1">
            <a:off x="2815316" y="2080583"/>
            <a:ext cx="45719" cy="1314222"/>
          </a:xfrm>
          <a:prstGeom prst="roundRect">
            <a:avLst>
              <a:gd name="adj" fmla="val 34012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B1150D9C-44B3-6B4F-A4C4-918EE6CE7041}"/>
              </a:ext>
            </a:extLst>
          </p:cNvPr>
          <p:cNvSpPr/>
          <p:nvPr/>
        </p:nvSpPr>
        <p:spPr>
          <a:xfrm flipH="1">
            <a:off x="2823338" y="3773024"/>
            <a:ext cx="45719" cy="1314222"/>
          </a:xfrm>
          <a:prstGeom prst="roundRect">
            <a:avLst>
              <a:gd name="adj" fmla="val 34012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37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685ED85-FDE3-ABA6-6472-094609D1CC8B}"/>
              </a:ext>
            </a:extLst>
          </p:cNvPr>
          <p:cNvSpPr/>
          <p:nvPr/>
        </p:nvSpPr>
        <p:spPr>
          <a:xfrm>
            <a:off x="1884480" y="341358"/>
            <a:ext cx="8845252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on Modern Cryptography</a:t>
            </a:r>
            <a:endParaRPr lang="en-US" sz="43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321BDB2-E383-7860-D7F2-57B76F20224C}"/>
              </a:ext>
            </a:extLst>
          </p:cNvPr>
          <p:cNvSpPr/>
          <p:nvPr/>
        </p:nvSpPr>
        <p:spPr>
          <a:xfrm>
            <a:off x="3320612" y="1684387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Innovation</a:t>
            </a:r>
            <a:endParaRPr lang="en-US" sz="21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64058B8-4224-1D3A-5BF1-F41A0630728D}"/>
              </a:ext>
            </a:extLst>
          </p:cNvPr>
          <p:cNvSpPr/>
          <p:nvPr/>
        </p:nvSpPr>
        <p:spPr>
          <a:xfrm>
            <a:off x="3320612" y="2162185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Hill Cipher established the use of linear algebra in encryption techniques.</a:t>
            </a:r>
            <a:endParaRPr lang="en-US" sz="17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982F5B74-0C00-A311-C028-F6AD287FE6E2}"/>
              </a:ext>
            </a:extLst>
          </p:cNvPr>
          <p:cNvSpPr/>
          <p:nvPr/>
        </p:nvSpPr>
        <p:spPr>
          <a:xfrm>
            <a:off x="3320612" y="3452108"/>
            <a:ext cx="459724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Inspiration for Advanced Algorithms</a:t>
            </a:r>
            <a:endParaRPr lang="en-US" sz="21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5F02D50-01E5-E0E8-2AEF-C32F81494DED}"/>
              </a:ext>
            </a:extLst>
          </p:cNvPr>
          <p:cNvSpPr/>
          <p:nvPr/>
        </p:nvSpPr>
        <p:spPr>
          <a:xfrm>
            <a:off x="3320612" y="3929906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paved the way for more complex cryptographic systems used today.</a:t>
            </a:r>
            <a:endParaRPr lang="en-US" sz="17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6C3E1664-D8A1-7118-C010-FB2371DADEA2}"/>
              </a:ext>
            </a:extLst>
          </p:cNvPr>
          <p:cNvSpPr/>
          <p:nvPr/>
        </p:nvSpPr>
        <p:spPr>
          <a:xfrm>
            <a:off x="3320612" y="5219829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Educational Tool</a:t>
            </a:r>
            <a:endParaRPr lang="en-US" sz="215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42CCE41-9A05-E625-A2B3-153007163456}"/>
              </a:ext>
            </a:extLst>
          </p:cNvPr>
          <p:cNvSpPr/>
          <p:nvPr/>
        </p:nvSpPr>
        <p:spPr>
          <a:xfrm>
            <a:off x="3320612" y="5697627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cipher serves as a practical example for teaching cryptography principles.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428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07" y="5203828"/>
            <a:ext cx="1861478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C40CC0-0F2C-02A6-3563-4CC38502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992" y="1202026"/>
            <a:ext cx="4030132" cy="4406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kern="0" spc="-20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Principles and Process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2193-25CE-2085-3D4B-CDBD01B8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228" y="1257565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Hill Cipher is a </a:t>
            </a:r>
            <a:r>
              <a:rPr lang="en-US" kern="0" spc="-39" dirty="0" err="1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polygraphic</a:t>
            </a:r>
            <a:r>
              <a:rPr lang="en-US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substitution cipher based on linear algebra. It uses matrices and modular arithmetic to encrypt and decrypt messages.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2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4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9F38-2B6A-F1F7-D4C1-13642E136FF2}"/>
              </a:ext>
            </a:extLst>
          </p:cNvPr>
          <p:cNvSpPr txBox="1"/>
          <p:nvPr/>
        </p:nvSpPr>
        <p:spPr>
          <a:xfrm>
            <a:off x="1211587" y="630996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Harlow Solid Italic" panose="04030604020F02020D02" pitchFamily="82" charset="0"/>
              </a:rPr>
              <a:t>Wafaa Gamal</a:t>
            </a:r>
            <a:endParaRPr lang="en-US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4BAC141-EF17-236C-9A3D-EA94CC7AED82}"/>
              </a:ext>
            </a:extLst>
          </p:cNvPr>
          <p:cNvSpPr/>
          <p:nvPr/>
        </p:nvSpPr>
        <p:spPr>
          <a:xfrm>
            <a:off x="750332" y="590907"/>
            <a:ext cx="7339846" cy="669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12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Foundations in Linear Algebra</a:t>
            </a:r>
            <a:endParaRPr lang="en-US" sz="4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9CB8AFC-76B3-E0DF-1BCA-549394DB3C69}"/>
              </a:ext>
            </a:extLst>
          </p:cNvPr>
          <p:cNvSpPr/>
          <p:nvPr/>
        </p:nvSpPr>
        <p:spPr>
          <a:xfrm flipH="1">
            <a:off x="6169245" y="3063714"/>
            <a:ext cx="45720" cy="670084"/>
          </a:xfrm>
          <a:prstGeom prst="roundRect">
            <a:avLst>
              <a:gd name="adj" fmla="val 29543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0BC534E-6256-B7CA-ABF3-2CEB4488207A}"/>
              </a:ext>
            </a:extLst>
          </p:cNvPr>
          <p:cNvSpPr/>
          <p:nvPr/>
        </p:nvSpPr>
        <p:spPr>
          <a:xfrm>
            <a:off x="5208292" y="2814445"/>
            <a:ext cx="750332" cy="30480"/>
          </a:xfrm>
          <a:prstGeom prst="roundRect">
            <a:avLst>
              <a:gd name="adj" fmla="val 29543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A900289B-FF99-492E-4FE1-AE6C46F7CEF0}"/>
              </a:ext>
            </a:extLst>
          </p:cNvPr>
          <p:cNvSpPr/>
          <p:nvPr/>
        </p:nvSpPr>
        <p:spPr>
          <a:xfrm>
            <a:off x="5928144" y="2588583"/>
            <a:ext cx="482322" cy="482322"/>
          </a:xfrm>
          <a:prstGeom prst="roundRect">
            <a:avLst>
              <a:gd name="adj" fmla="val 18670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chemeClr val="bg1">
                <a:lumMod val="8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69B51B2-3CFB-AF33-8844-D9925955E74F}"/>
              </a:ext>
            </a:extLst>
          </p:cNvPr>
          <p:cNvSpPr/>
          <p:nvPr/>
        </p:nvSpPr>
        <p:spPr>
          <a:xfrm>
            <a:off x="6104714" y="2668950"/>
            <a:ext cx="12906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1AF656D-DF5D-AD45-5AEA-E8B761C311D2}"/>
              </a:ext>
            </a:extLst>
          </p:cNvPr>
          <p:cNvSpPr/>
          <p:nvPr/>
        </p:nvSpPr>
        <p:spPr>
          <a:xfrm>
            <a:off x="2310132" y="2561794"/>
            <a:ext cx="267997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Linear Algebra</a:t>
            </a:r>
            <a:endParaRPr lang="en-US" sz="21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1463B47-D594-5B6E-785D-BADD3D87ABA5}"/>
              </a:ext>
            </a:extLst>
          </p:cNvPr>
          <p:cNvSpPr/>
          <p:nvPr/>
        </p:nvSpPr>
        <p:spPr>
          <a:xfrm>
            <a:off x="669017" y="3025304"/>
            <a:ext cx="4321093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mathematical laws governing multi-dimensional quantities.</a:t>
            </a:r>
            <a:endParaRPr lang="en-US" sz="16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75C9EDC6-5292-317A-18CC-45DC7455D658}"/>
              </a:ext>
            </a:extLst>
          </p:cNvPr>
          <p:cNvSpPr/>
          <p:nvPr/>
        </p:nvSpPr>
        <p:spPr>
          <a:xfrm>
            <a:off x="6379986" y="3886245"/>
            <a:ext cx="750332" cy="30480"/>
          </a:xfrm>
          <a:prstGeom prst="roundRect">
            <a:avLst>
              <a:gd name="adj" fmla="val 29543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00CD091-3CEF-A778-AD98-12E089B26D0F}"/>
              </a:ext>
            </a:extLst>
          </p:cNvPr>
          <p:cNvSpPr/>
          <p:nvPr/>
        </p:nvSpPr>
        <p:spPr>
          <a:xfrm>
            <a:off x="5941497" y="3633594"/>
            <a:ext cx="482322" cy="482322"/>
          </a:xfrm>
          <a:prstGeom prst="roundRect">
            <a:avLst>
              <a:gd name="adj" fmla="val 18670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chemeClr val="bg1">
                <a:lumMod val="8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71D929D-E832-70FD-39AE-EC2ABB8E43B6}"/>
              </a:ext>
            </a:extLst>
          </p:cNvPr>
          <p:cNvSpPr/>
          <p:nvPr/>
        </p:nvSpPr>
        <p:spPr>
          <a:xfrm>
            <a:off x="6072805" y="3740751"/>
            <a:ext cx="19288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C7F3523-91DA-89A7-9F09-6E3D701623A1}"/>
              </a:ext>
            </a:extLst>
          </p:cNvPr>
          <p:cNvSpPr/>
          <p:nvPr/>
        </p:nvSpPr>
        <p:spPr>
          <a:xfrm>
            <a:off x="7348500" y="3633595"/>
            <a:ext cx="2679978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Introduce Matrices</a:t>
            </a:r>
            <a:endParaRPr lang="en-US" sz="21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64751F0-2CE2-4739-343C-711E9C6E3E9F}"/>
              </a:ext>
            </a:extLst>
          </p:cNvPr>
          <p:cNvSpPr/>
          <p:nvPr/>
        </p:nvSpPr>
        <p:spPr>
          <a:xfrm>
            <a:off x="7348500" y="4097105"/>
            <a:ext cx="4257821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ordered arrays of numbers in rows and columns.</a:t>
            </a:r>
            <a:endParaRPr lang="en-US" sz="16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67F415D6-5C56-76FF-B475-6784B5529F66}"/>
              </a:ext>
            </a:extLst>
          </p:cNvPr>
          <p:cNvSpPr/>
          <p:nvPr/>
        </p:nvSpPr>
        <p:spPr>
          <a:xfrm>
            <a:off x="5208292" y="4850890"/>
            <a:ext cx="750332" cy="30480"/>
          </a:xfrm>
          <a:prstGeom prst="roundRect">
            <a:avLst>
              <a:gd name="adj" fmla="val 29543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68502755-02E4-8557-AC81-557BE4A3FC63}"/>
              </a:ext>
            </a:extLst>
          </p:cNvPr>
          <p:cNvSpPr/>
          <p:nvPr/>
        </p:nvSpPr>
        <p:spPr>
          <a:xfrm>
            <a:off x="5928144" y="4625028"/>
            <a:ext cx="482322" cy="482322"/>
          </a:xfrm>
          <a:prstGeom prst="roundRect">
            <a:avLst>
              <a:gd name="adj" fmla="val 18670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chemeClr val="bg1">
                <a:lumMod val="85000"/>
              </a:scheme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5195D6C-011D-AF95-A2B6-91CE8E949D8C}"/>
              </a:ext>
            </a:extLst>
          </p:cNvPr>
          <p:cNvSpPr/>
          <p:nvPr/>
        </p:nvSpPr>
        <p:spPr>
          <a:xfrm>
            <a:off x="6070305" y="4705395"/>
            <a:ext cx="19788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DEDD78D-F13A-0649-7B32-3BEC0D0601B7}"/>
              </a:ext>
            </a:extLst>
          </p:cNvPr>
          <p:cNvSpPr/>
          <p:nvPr/>
        </p:nvSpPr>
        <p:spPr>
          <a:xfrm>
            <a:off x="1669219" y="4598239"/>
            <a:ext cx="3320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kern="0" spc="-63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Apply Matrix Multiplication</a:t>
            </a:r>
            <a:endParaRPr lang="en-US" sz="21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6C52A0BB-4013-A8FB-2C41-8498244F5B8B}"/>
              </a:ext>
            </a:extLst>
          </p:cNvPr>
          <p:cNvSpPr/>
          <p:nvPr/>
        </p:nvSpPr>
        <p:spPr>
          <a:xfrm>
            <a:off x="-39507" y="5026983"/>
            <a:ext cx="538567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dot product of rows and columns for encryption.</a:t>
            </a:r>
            <a:endParaRPr lang="en-US" sz="165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1554ECA-2478-880F-CAA3-CE0466C1C465}"/>
              </a:ext>
            </a:extLst>
          </p:cNvPr>
          <p:cNvSpPr/>
          <p:nvPr/>
        </p:nvSpPr>
        <p:spPr>
          <a:xfrm flipH="1">
            <a:off x="6163832" y="4122870"/>
            <a:ext cx="45719" cy="502158"/>
          </a:xfrm>
          <a:prstGeom prst="roundRect">
            <a:avLst>
              <a:gd name="adj" fmla="val 29543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27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1054</Words>
  <Application>Microsoft Office PowerPoint</Application>
  <PresentationFormat>Widescreen</PresentationFormat>
  <Paragraphs>180</Paragraphs>
  <Slides>39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Calibri SemiBold</vt:lpstr>
      <vt:lpstr>Harlow Solid Italic</vt:lpstr>
      <vt:lpstr>Inter</vt:lpstr>
      <vt:lpstr>Inter Bold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Principles and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Encryption plain text = “ CODE “ By using key =  [3    7 ]                                [5  12]</vt:lpstr>
      <vt:lpstr>Decryption Cipher text= “AWLL”  By using key = [3    7]                               [5  12]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Khaled.1700438</dc:creator>
  <cp:lastModifiedBy>Khaled.1700438</cp:lastModifiedBy>
  <cp:revision>10</cp:revision>
  <dcterms:created xsi:type="dcterms:W3CDTF">2024-11-09T12:18:37Z</dcterms:created>
  <dcterms:modified xsi:type="dcterms:W3CDTF">2024-12-26T00:39:48Z</dcterms:modified>
</cp:coreProperties>
</file>